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ppm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3" r:id="rId7"/>
    <p:sldId id="268" r:id="rId8"/>
    <p:sldId id="269" r:id="rId9"/>
    <p:sldId id="267" r:id="rId10"/>
    <p:sldId id="264" r:id="rId11"/>
    <p:sldId id="265" r:id="rId12"/>
    <p:sldId id="266" r:id="rId13"/>
    <p:sldId id="258" r:id="rId14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맑은 고딕" panose="020B0503020000020004" pitchFamily="34" charset="-127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1rOjPjqlb5jQBoCUZWuwrFOPq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6"/>
  </p:normalViewPr>
  <p:slideViewPr>
    <p:cSldViewPr snapToGrid="0">
      <p:cViewPr varScale="1">
        <p:scale>
          <a:sx n="91" d="100"/>
          <a:sy n="91" d="100"/>
        </p:scale>
        <p:origin x="78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0585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023a5e0d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g9023a5e0d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9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023a5e0d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9023a5e0d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95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5645" y="268711"/>
            <a:ext cx="1452698" cy="10254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311694" y="173686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rgbClr val="8F8F8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3" name="Google Shape;13;p6"/>
          <p:cNvPicPr preferRelativeResize="0"/>
          <p:nvPr/>
        </p:nvPicPr>
        <p:blipFill rotWithShape="1">
          <a:blip r:embed="rId3">
            <a:alphaModFix/>
          </a:blip>
          <a:srcRect l="3246" t="25591" r="3711" b="28319"/>
          <a:stretch/>
        </p:blipFill>
        <p:spPr>
          <a:xfrm>
            <a:off x="-549130" y="1928988"/>
            <a:ext cx="10242247" cy="3588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311700" y="100758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F8F8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311700" y="1803575"/>
            <a:ext cx="39999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8F8F8F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2"/>
          </p:nvPr>
        </p:nvSpPr>
        <p:spPr>
          <a:xfrm>
            <a:off x="4832400" y="1803475"/>
            <a:ext cx="39999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8F8F8F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0" name="Google Shape;2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2679" y="2122885"/>
            <a:ext cx="2522121" cy="330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792" y="-246816"/>
            <a:ext cx="1926320" cy="135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F8F8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8F8F8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8F8F8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2679" y="2122885"/>
            <a:ext cx="2522121" cy="330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pm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023a5e0d6_0_8"/>
          <p:cNvSpPr/>
          <p:nvPr/>
        </p:nvSpPr>
        <p:spPr>
          <a:xfrm>
            <a:off x="1328400" y="1499663"/>
            <a:ext cx="6487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>
                <a:solidFill>
                  <a:srgbClr val="935739"/>
                </a:solidFill>
                <a:latin typeface="Arial Black"/>
                <a:ea typeface="Arial Black"/>
                <a:cs typeface="Arial Black"/>
                <a:sym typeface="Arial Black"/>
              </a:rPr>
              <a:t>IX Eurasian Academic Libraries Conference “Alive to Changes: Engage. Embrace. Ensure”</a:t>
            </a:r>
            <a:endParaRPr sz="8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>
                <a:solidFill>
                  <a:srgbClr val="935739"/>
                </a:solidFill>
                <a:latin typeface="Arial Black"/>
                <a:ea typeface="Arial Black"/>
                <a:cs typeface="Arial Black"/>
                <a:sym typeface="Arial Black"/>
              </a:rPr>
              <a:t>30 September - 2 October | 2020</a:t>
            </a:r>
            <a:endParaRPr sz="800"/>
          </a:p>
        </p:txBody>
      </p:sp>
      <p:pic>
        <p:nvPicPr>
          <p:cNvPr id="52" name="Google Shape;52;g9023a5e0d6_0_8"/>
          <p:cNvPicPr preferRelativeResize="0"/>
          <p:nvPr/>
        </p:nvPicPr>
        <p:blipFill rotWithShape="1">
          <a:blip r:embed="rId3">
            <a:alphaModFix/>
          </a:blip>
          <a:srcRect l="3451" t="5194" r="10689" b="5400"/>
          <a:stretch/>
        </p:blipFill>
        <p:spPr>
          <a:xfrm>
            <a:off x="289239" y="468409"/>
            <a:ext cx="1633499" cy="79691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9023a5e0d6_0_8"/>
          <p:cNvSpPr/>
          <p:nvPr/>
        </p:nvSpPr>
        <p:spPr>
          <a:xfrm>
            <a:off x="3724050" y="140900"/>
            <a:ext cx="1633500" cy="13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g9023a5e0d6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0270" y="468422"/>
            <a:ext cx="871792" cy="7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9023a5e0d6_0_8"/>
          <p:cNvSpPr txBox="1"/>
          <p:nvPr/>
        </p:nvSpPr>
        <p:spPr>
          <a:xfrm>
            <a:off x="872889" y="3399630"/>
            <a:ext cx="3352270" cy="109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err="1" smtClean="0">
                <a:solidFill>
                  <a:srgbClr val="935739"/>
                </a:solidFill>
              </a:rPr>
              <a:t>Viktoriya</a:t>
            </a:r>
            <a:r>
              <a:rPr lang="en-US" sz="1500" b="1" dirty="0" smtClean="0">
                <a:solidFill>
                  <a:srgbClr val="935739"/>
                </a:solidFill>
              </a:rPr>
              <a:t> </a:t>
            </a:r>
            <a:r>
              <a:rPr lang="en-US" sz="1500" b="1" dirty="0" err="1" smtClean="0">
                <a:solidFill>
                  <a:srgbClr val="935739"/>
                </a:solidFill>
              </a:rPr>
              <a:t>Levinskaya</a:t>
            </a:r>
            <a:endParaRPr sz="1500" b="1" dirty="0">
              <a:solidFill>
                <a:srgbClr val="93573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rgbClr val="935739"/>
                </a:solidFill>
              </a:rPr>
              <a:t>LRC Manager, WIUT</a:t>
            </a:r>
            <a:endParaRPr i="1" dirty="0">
              <a:solidFill>
                <a:srgbClr val="93573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935739"/>
                </a:solidFill>
              </a:rPr>
              <a:t>Tashkent, Uzbekistan</a:t>
            </a:r>
            <a:endParaRPr dirty="0">
              <a:solidFill>
                <a:srgbClr val="935739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n-US" dirty="0" smtClean="0">
                <a:solidFill>
                  <a:srgbClr val="935739"/>
                </a:solidFill>
              </a:rPr>
              <a:t>victoriya.levinskaya@teamuni.uz</a:t>
            </a:r>
            <a:endParaRPr lang="en-US" dirty="0">
              <a:solidFill>
                <a:srgbClr val="93573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35739"/>
              </a:solidFill>
            </a:endParaRPr>
          </a:p>
        </p:txBody>
      </p:sp>
      <p:pic>
        <p:nvPicPr>
          <p:cNvPr id="57" name="Google Shape;57;g9023a5e0d6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0582" y="4578000"/>
            <a:ext cx="1593691" cy="39467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9023a5e0d6_0_8"/>
          <p:cNvSpPr txBox="1"/>
          <p:nvPr/>
        </p:nvSpPr>
        <p:spPr>
          <a:xfrm>
            <a:off x="1376700" y="2351197"/>
            <a:ext cx="6390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8F8F8F"/>
                </a:solidFill>
              </a:rPr>
              <a:t>Information and Digital L</a:t>
            </a:r>
            <a:r>
              <a:rPr lang="en-US" sz="1800" b="1" dirty="0" err="1" smtClean="0">
                <a:solidFill>
                  <a:srgbClr val="8F8F8F"/>
                </a:solidFill>
              </a:rPr>
              <a:t>i</a:t>
            </a:r>
            <a:r>
              <a:rPr lang="en" sz="1800" b="1" dirty="0" smtClean="0">
                <a:solidFill>
                  <a:srgbClr val="8F8F8F"/>
                </a:solidFill>
              </a:rPr>
              <a:t>teracy workshops for freshmen students at Westminster International University in Tashkent</a:t>
            </a:r>
            <a:endParaRPr sz="1800" b="1" dirty="0">
              <a:solidFill>
                <a:srgbClr val="8F8F8F"/>
              </a:solidFill>
            </a:endParaRPr>
          </a:p>
        </p:txBody>
      </p:sp>
      <p:pic>
        <p:nvPicPr>
          <p:cNvPr id="10" name="Google Shape;43;p1"/>
          <p:cNvPicPr preferRelativeResize="0"/>
          <p:nvPr/>
        </p:nvPicPr>
        <p:blipFill rotWithShape="1">
          <a:blip r:embed="rId6">
            <a:alphaModFix/>
            <a:lum/>
          </a:blip>
          <a:srcRect/>
          <a:stretch/>
        </p:blipFill>
        <p:spPr>
          <a:xfrm>
            <a:off x="7683551" y="506571"/>
            <a:ext cx="1072925" cy="7587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6;g9023a5e0d6_0_8"/>
          <p:cNvSpPr txBox="1"/>
          <p:nvPr/>
        </p:nvSpPr>
        <p:spPr>
          <a:xfrm>
            <a:off x="2906376" y="3302646"/>
            <a:ext cx="6747600" cy="165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smtClean="0">
                <a:solidFill>
                  <a:srgbClr val="935739"/>
                </a:solidFill>
              </a:rPr>
              <a:t>Kamola Ibragimova</a:t>
            </a:r>
            <a:endParaRPr sz="1500" b="1" dirty="0">
              <a:solidFill>
                <a:srgbClr val="93573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rgbClr val="935739"/>
                </a:solidFill>
              </a:rPr>
              <a:t>                Head of LRC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rgbClr val="935739"/>
                </a:solidFill>
              </a:rPr>
              <a:t>Enhancement Unit, WIUT</a:t>
            </a:r>
            <a:endParaRPr lang="en-US" i="1" dirty="0" smtClean="0">
              <a:solidFill>
                <a:srgbClr val="93573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935739"/>
                </a:solidFill>
              </a:rPr>
              <a:t>Tashkent, Uzbekistan</a:t>
            </a:r>
            <a:endParaRPr dirty="0">
              <a:solidFill>
                <a:srgbClr val="935739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n-US" dirty="0" smtClean="0">
                <a:solidFill>
                  <a:srgbClr val="935739"/>
                </a:solidFill>
              </a:rPr>
              <a:t>k.ibragimova@wiut.uz</a:t>
            </a:r>
            <a:endParaRPr lang="en-US" dirty="0">
              <a:solidFill>
                <a:srgbClr val="93573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3573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findings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25500" y="3344201"/>
            <a:ext cx="3999900" cy="2765400"/>
          </a:xfrm>
        </p:spPr>
        <p:txBody>
          <a:bodyPr/>
          <a:lstStyle/>
          <a:p>
            <a:pPr marL="114300" indent="0">
              <a:buNone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appreciated the teaching </a:t>
            </a:r>
          </a:p>
          <a:p>
            <a:pPr marL="114300" indent="0">
              <a:buNone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experience, </a:t>
            </a:r>
          </a:p>
          <a:p>
            <a:pPr marL="114300" indent="0">
              <a:buNone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delivery methods </a:t>
            </a:r>
          </a:p>
          <a:p>
            <a:pPr marL="114300" indent="0">
              <a:buNone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and</a:t>
            </a:r>
          </a:p>
          <a:p>
            <a:pPr marL="114300" indent="0">
              <a:buNone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interaction of academic </a:t>
            </a: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librarians 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964" y="1693851"/>
            <a:ext cx="3999900" cy="27654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aphic 20">
            <a:extLst>
              <a:ext uri="{FF2B5EF4-FFF2-40B4-BE49-F238E27FC236}">
                <a16:creationId xmlns:a16="http://schemas.microsoft.com/office/drawing/2014/main" id="{7FA8E6E6-B440-48D3-9FC4-2B6DF3555A2E}"/>
              </a:ext>
            </a:extLst>
          </p:cNvPr>
          <p:cNvGrpSpPr/>
          <p:nvPr/>
        </p:nvGrpSpPr>
        <p:grpSpPr>
          <a:xfrm>
            <a:off x="4871997" y="2014859"/>
            <a:ext cx="666986" cy="930172"/>
            <a:chOff x="5014912" y="2124075"/>
            <a:chExt cx="2162175" cy="2609850"/>
          </a:xfrm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94C70D7B-60FB-48A8-8B5D-E44D3BEEEF32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BC7349E4-AED8-48B2-B84F-92AFB57C88E7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id="{00FD0F7A-F9C6-41C9-BF0C-CADCBB05EEB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26B177D0-528A-4894-8076-FEDA33D8762A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717617E7-2087-4131-96E3-7D28AC1A0F5E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720AFFDD-4B61-4FDD-8366-ED78540CE8AE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92D9C016-BC47-4162-A1CB-5E71E78A68E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C2AE4A2E-CB7F-4731-85AB-84B07683103D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8DFC76D9-8258-4C53-8A44-307A893E129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5FB912E7-9C93-4C52-B974-38BE5471480A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DD895676-D33F-4798-A0A3-B94ECBBAB3E1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A810249F-05F8-4F25-94B1-9E2F4C8CA8E3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80E6D75F-8B34-4BEA-B9AD-43977CAE2034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69610C3C-AE88-40D0-A9B7-6EEE60DE1BC6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aphic 38">
            <a:extLst>
              <a:ext uri="{FF2B5EF4-FFF2-40B4-BE49-F238E27FC236}">
                <a16:creationId xmlns:a16="http://schemas.microsoft.com/office/drawing/2014/main" id="{1C78CE3E-09AF-40FF-9C8D-57071B35C8E6}"/>
              </a:ext>
            </a:extLst>
          </p:cNvPr>
          <p:cNvGrpSpPr/>
          <p:nvPr/>
        </p:nvGrpSpPr>
        <p:grpSpPr>
          <a:xfrm>
            <a:off x="3328080" y="2457977"/>
            <a:ext cx="505613" cy="903149"/>
            <a:chOff x="8333383" y="2650955"/>
            <a:chExt cx="1514639" cy="2609103"/>
          </a:xfrm>
        </p:grpSpPr>
        <p:sp>
          <p:nvSpPr>
            <p:cNvPr id="22" name="Freeform: Shape 18">
              <a:extLst>
                <a:ext uri="{FF2B5EF4-FFF2-40B4-BE49-F238E27FC236}">
                  <a16:creationId xmlns:a16="http://schemas.microsoft.com/office/drawing/2014/main" id="{47347A87-DF48-414D-BB4D-8A479C7AADB6}"/>
                </a:ext>
              </a:extLst>
            </p:cNvPr>
            <p:cNvSpPr/>
            <p:nvPr/>
          </p:nvSpPr>
          <p:spPr>
            <a:xfrm>
              <a:off x="8838478" y="2650955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9">
              <a:extLst>
                <a:ext uri="{FF2B5EF4-FFF2-40B4-BE49-F238E27FC236}">
                  <a16:creationId xmlns:a16="http://schemas.microsoft.com/office/drawing/2014/main" id="{B0279026-B7C6-4054-AA52-C7BD096281C0}"/>
                </a:ext>
              </a:extLst>
            </p:cNvPr>
            <p:cNvSpPr/>
            <p:nvPr/>
          </p:nvSpPr>
          <p:spPr>
            <a:xfrm>
              <a:off x="9010774" y="2651161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0">
              <a:extLst>
                <a:ext uri="{FF2B5EF4-FFF2-40B4-BE49-F238E27FC236}">
                  <a16:creationId xmlns:a16="http://schemas.microsoft.com/office/drawing/2014/main" id="{D2F47D88-7162-4EBA-9D11-72E0EEA0334E}"/>
                </a:ext>
              </a:extLst>
            </p:cNvPr>
            <p:cNvSpPr/>
            <p:nvPr/>
          </p:nvSpPr>
          <p:spPr>
            <a:xfrm>
              <a:off x="8333383" y="2860903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1">
              <a:extLst>
                <a:ext uri="{FF2B5EF4-FFF2-40B4-BE49-F238E27FC236}">
                  <a16:creationId xmlns:a16="http://schemas.microsoft.com/office/drawing/2014/main" id="{BC5AF661-937D-48CF-A3D2-164D70BCEC31}"/>
                </a:ext>
              </a:extLst>
            </p:cNvPr>
            <p:cNvSpPr/>
            <p:nvPr/>
          </p:nvSpPr>
          <p:spPr>
            <a:xfrm>
              <a:off x="9171747" y="3241711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2">
              <a:extLst>
                <a:ext uri="{FF2B5EF4-FFF2-40B4-BE49-F238E27FC236}">
                  <a16:creationId xmlns:a16="http://schemas.microsoft.com/office/drawing/2014/main" id="{125AB1F9-299A-4F85-9CDB-69009B27D68C}"/>
                </a:ext>
              </a:extLst>
            </p:cNvPr>
            <p:cNvSpPr/>
            <p:nvPr/>
          </p:nvSpPr>
          <p:spPr>
            <a:xfrm>
              <a:off x="9505122" y="3289336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AEBA5EA6-0DCD-4C01-9146-6B852997A4B7}"/>
                </a:ext>
              </a:extLst>
            </p:cNvPr>
            <p:cNvSpPr/>
            <p:nvPr/>
          </p:nvSpPr>
          <p:spPr>
            <a:xfrm>
              <a:off x="8547860" y="4058003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1E41F7B8-0FF2-4515-B496-1ED8A4F255D2}"/>
                </a:ext>
              </a:extLst>
            </p:cNvPr>
            <p:cNvSpPr/>
            <p:nvPr/>
          </p:nvSpPr>
          <p:spPr>
            <a:xfrm>
              <a:off x="8342281" y="3497934"/>
              <a:ext cx="1504950" cy="1762124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1">
            <a:extLst>
              <a:ext uri="{FF2B5EF4-FFF2-40B4-BE49-F238E27FC236}">
                <a16:creationId xmlns:a16="http://schemas.microsoft.com/office/drawing/2014/main" id="{ADDC03B9-8CEC-44FD-92D4-5AB8258CEAC6}"/>
              </a:ext>
            </a:extLst>
          </p:cNvPr>
          <p:cNvGrpSpPr/>
          <p:nvPr/>
        </p:nvGrpSpPr>
        <p:grpSpPr>
          <a:xfrm>
            <a:off x="1520834" y="2796731"/>
            <a:ext cx="547014" cy="867969"/>
            <a:chOff x="6081713" y="3426067"/>
            <a:chExt cx="1776412" cy="2687954"/>
          </a:xfrm>
        </p:grpSpPr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67A34CFB-7996-4757-8577-87861CCF479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FA3E8D50-035E-4BB5-B7EF-564F02B06FA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B8658B32-936F-4BA8-B13B-44C69F7B9B18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3">
              <a:extLst>
                <a:ext uri="{FF2B5EF4-FFF2-40B4-BE49-F238E27FC236}">
                  <a16:creationId xmlns:a16="http://schemas.microsoft.com/office/drawing/2014/main" id="{A48D3278-3B1B-40DE-ACBB-028DD83DF763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0CDEC7E9-B21C-42F6-8604-D92BE032575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5">
              <a:extLst>
                <a:ext uri="{FF2B5EF4-FFF2-40B4-BE49-F238E27FC236}">
                  <a16:creationId xmlns:a16="http://schemas.microsoft.com/office/drawing/2014/main" id="{3D76599A-1D21-41F1-BA63-B2A9D5E7E0C7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6">
              <a:extLst>
                <a:ext uri="{FF2B5EF4-FFF2-40B4-BE49-F238E27FC236}">
                  <a16:creationId xmlns:a16="http://schemas.microsoft.com/office/drawing/2014/main" id="{DD02EE89-84D5-428D-96B8-266F37E9254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">
              <a:extLst>
                <a:ext uri="{FF2B5EF4-FFF2-40B4-BE49-F238E27FC236}">
                  <a16:creationId xmlns:a16="http://schemas.microsoft.com/office/drawing/2014/main" id="{46DC8FF1-F0DD-4EED-911D-C515298B135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8">
              <a:extLst>
                <a:ext uri="{FF2B5EF4-FFF2-40B4-BE49-F238E27FC236}">
                  <a16:creationId xmlns:a16="http://schemas.microsoft.com/office/drawing/2014/main" id="{BD0AE1F6-02C1-45FA-95EB-1F7E721BC3E2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737EC7B9-D738-4FD0-AD4C-651FF78F86E2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0">
              <a:extLst>
                <a:ext uri="{FF2B5EF4-FFF2-40B4-BE49-F238E27FC236}">
                  <a16:creationId xmlns:a16="http://schemas.microsoft.com/office/drawing/2014/main" id="{E1CCB326-9DBE-478E-AFC3-19A7B325B9B7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1">
              <a:extLst>
                <a:ext uri="{FF2B5EF4-FFF2-40B4-BE49-F238E27FC236}">
                  <a16:creationId xmlns:a16="http://schemas.microsoft.com/office/drawing/2014/main" id="{D27019ED-28CA-4385-BFB3-25E69A2D1980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2">
              <a:extLst>
                <a:ext uri="{FF2B5EF4-FFF2-40B4-BE49-F238E27FC236}">
                  <a16:creationId xmlns:a16="http://schemas.microsoft.com/office/drawing/2014/main" id="{27288004-5CAA-4688-8738-E20C291F5377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Rectangle 3">
            <a:extLst>
              <a:ext uri="{FF2B5EF4-FFF2-40B4-BE49-F238E27FC236}">
                <a16:creationId xmlns:a16="http://schemas.microsoft.com/office/drawing/2014/main" id="{1714CBC2-B9DC-40F0-BD38-1475FABAFF31}"/>
              </a:ext>
            </a:extLst>
          </p:cNvPr>
          <p:cNvSpPr/>
          <p:nvPr/>
        </p:nvSpPr>
        <p:spPr>
          <a:xfrm>
            <a:off x="4488409" y="3210822"/>
            <a:ext cx="1638630" cy="421618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0987C01A-4CEE-4124-98DB-82BFF3854B59}"/>
              </a:ext>
            </a:extLst>
          </p:cNvPr>
          <p:cNvSpPr/>
          <p:nvPr/>
        </p:nvSpPr>
        <p:spPr>
          <a:xfrm>
            <a:off x="6143212" y="2751161"/>
            <a:ext cx="1691190" cy="455594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ko-KR" altLang="en-US" sz="2700" dirty="0"/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02AE78FF-803D-4463-8871-6B2A530B665F}"/>
              </a:ext>
            </a:extLst>
          </p:cNvPr>
          <p:cNvSpPr/>
          <p:nvPr/>
        </p:nvSpPr>
        <p:spPr>
          <a:xfrm>
            <a:off x="1235606" y="3996401"/>
            <a:ext cx="1633418" cy="43803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00B7D959-62CD-4232-8AFB-8AB633328D66}"/>
              </a:ext>
            </a:extLst>
          </p:cNvPr>
          <p:cNvSpPr/>
          <p:nvPr/>
        </p:nvSpPr>
        <p:spPr>
          <a:xfrm>
            <a:off x="2880074" y="3634536"/>
            <a:ext cx="1590937" cy="373967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9DC220-BE84-4319-AC3E-4F13ACC78E86}"/>
              </a:ext>
            </a:extLst>
          </p:cNvPr>
          <p:cNvSpPr txBox="1"/>
          <p:nvPr/>
        </p:nvSpPr>
        <p:spPr>
          <a:xfrm>
            <a:off x="2988419" y="3645731"/>
            <a:ext cx="1349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80%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FDF914-900B-45C6-90A3-C7FEFCA5DD4D}"/>
              </a:ext>
            </a:extLst>
          </p:cNvPr>
          <p:cNvSpPr txBox="1"/>
          <p:nvPr/>
        </p:nvSpPr>
        <p:spPr>
          <a:xfrm>
            <a:off x="1373281" y="4043267"/>
            <a:ext cx="1349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5, 3%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9" name="그룹 5">
            <a:extLst>
              <a:ext uri="{FF2B5EF4-FFF2-40B4-BE49-F238E27FC236}">
                <a16:creationId xmlns:a16="http://schemas.microsoft.com/office/drawing/2014/main" id="{856435D7-80D1-4FB0-9900-B85A786BEA07}"/>
              </a:ext>
            </a:extLst>
          </p:cNvPr>
          <p:cNvGrpSpPr/>
          <p:nvPr/>
        </p:nvGrpSpPr>
        <p:grpSpPr>
          <a:xfrm>
            <a:off x="6243176" y="3794618"/>
            <a:ext cx="4860364" cy="360453"/>
            <a:chOff x="3064791" y="3556054"/>
            <a:chExt cx="3132917" cy="36045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A1E1489-6B96-430A-92B4-FFD2253D8841}"/>
                </a:ext>
              </a:extLst>
            </p:cNvPr>
            <p:cNvSpPr txBox="1"/>
            <p:nvPr/>
          </p:nvSpPr>
          <p:spPr>
            <a:xfrm>
              <a:off x="4781127" y="3608730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9A42C30-4F0B-4040-8E4A-41502A57F702}"/>
                </a:ext>
              </a:extLst>
            </p:cNvPr>
            <p:cNvSpPr txBox="1"/>
            <p:nvPr/>
          </p:nvSpPr>
          <p:spPr>
            <a:xfrm>
              <a:off x="3064791" y="3556054"/>
              <a:ext cx="1416581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4200DE6-9FAA-4F39-9B74-721056D9A295}"/>
              </a:ext>
            </a:extLst>
          </p:cNvPr>
          <p:cNvSpPr txBox="1"/>
          <p:nvPr/>
        </p:nvSpPr>
        <p:spPr>
          <a:xfrm>
            <a:off x="821868" y="4555454"/>
            <a:ext cx="2197664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were not sure about the clarity and usefulness of the content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55833" y="4043267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enhanced their </a:t>
            </a:r>
          </a:p>
          <a:p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information competencies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569472" y="3661736"/>
            <a:ext cx="1866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satisfied with the </a:t>
            </a: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course 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9DC220-BE84-4319-AC3E-4F13ACC78E86}"/>
              </a:ext>
            </a:extLst>
          </p:cNvPr>
          <p:cNvSpPr txBox="1"/>
          <p:nvPr/>
        </p:nvSpPr>
        <p:spPr>
          <a:xfrm>
            <a:off x="4632793" y="3210822"/>
            <a:ext cx="1349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92%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29DC220-BE84-4319-AC3E-4F13ACC78E86}"/>
              </a:ext>
            </a:extLst>
          </p:cNvPr>
          <p:cNvSpPr txBox="1"/>
          <p:nvPr/>
        </p:nvSpPr>
        <p:spPr>
          <a:xfrm>
            <a:off x="6356256" y="2789768"/>
            <a:ext cx="1349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98%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8" name="Graphic 73">
            <a:extLst>
              <a:ext uri="{FF2B5EF4-FFF2-40B4-BE49-F238E27FC236}">
                <a16:creationId xmlns:a16="http://schemas.microsoft.com/office/drawing/2014/main" id="{7D8DDCBD-DCC5-43FC-A5E0-7F49E86DA9B5}"/>
              </a:ext>
            </a:extLst>
          </p:cNvPr>
          <p:cNvGrpSpPr/>
          <p:nvPr/>
        </p:nvGrpSpPr>
        <p:grpSpPr>
          <a:xfrm>
            <a:off x="6451382" y="1588656"/>
            <a:ext cx="669232" cy="884095"/>
            <a:chOff x="5210175" y="2119312"/>
            <a:chExt cx="1771650" cy="2619375"/>
          </a:xfrm>
        </p:grpSpPr>
        <p:sp>
          <p:nvSpPr>
            <p:cNvPr id="59" name="Freeform: Shape 44">
              <a:extLst>
                <a:ext uri="{FF2B5EF4-FFF2-40B4-BE49-F238E27FC236}">
                  <a16:creationId xmlns:a16="http://schemas.microsoft.com/office/drawing/2014/main" id="{CE16378C-FE3A-435D-A009-3DE62042BC5B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45">
              <a:extLst>
                <a:ext uri="{FF2B5EF4-FFF2-40B4-BE49-F238E27FC236}">
                  <a16:creationId xmlns:a16="http://schemas.microsoft.com/office/drawing/2014/main" id="{5507931C-8481-4E14-9B3B-EE2D6AD34CC6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6">
              <a:extLst>
                <a:ext uri="{FF2B5EF4-FFF2-40B4-BE49-F238E27FC236}">
                  <a16:creationId xmlns:a16="http://schemas.microsoft.com/office/drawing/2014/main" id="{9CF796EA-F4D1-48EF-8029-97F028CC7A66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7">
              <a:extLst>
                <a:ext uri="{FF2B5EF4-FFF2-40B4-BE49-F238E27FC236}">
                  <a16:creationId xmlns:a16="http://schemas.microsoft.com/office/drawing/2014/main" id="{651C0134-A870-4654-9A85-A7C0617BEA1F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8">
              <a:extLst>
                <a:ext uri="{FF2B5EF4-FFF2-40B4-BE49-F238E27FC236}">
                  <a16:creationId xmlns:a16="http://schemas.microsoft.com/office/drawing/2014/main" id="{EBDF85E7-B301-4735-ADAC-31C5024705CC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9">
              <a:extLst>
                <a:ext uri="{FF2B5EF4-FFF2-40B4-BE49-F238E27FC236}">
                  <a16:creationId xmlns:a16="http://schemas.microsoft.com/office/drawing/2014/main" id="{590F06ED-0D0D-403F-9471-C0671028D204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50">
              <a:extLst>
                <a:ext uri="{FF2B5EF4-FFF2-40B4-BE49-F238E27FC236}">
                  <a16:creationId xmlns:a16="http://schemas.microsoft.com/office/drawing/2014/main" id="{FA7B2011-8C63-4FFF-B0C0-B695A501B4A3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51">
              <a:extLst>
                <a:ext uri="{FF2B5EF4-FFF2-40B4-BE49-F238E27FC236}">
                  <a16:creationId xmlns:a16="http://schemas.microsoft.com/office/drawing/2014/main" id="{C84507DB-DA30-44EC-AA39-2C530A6E5B74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52">
              <a:extLst>
                <a:ext uri="{FF2B5EF4-FFF2-40B4-BE49-F238E27FC236}">
                  <a16:creationId xmlns:a16="http://schemas.microsoft.com/office/drawing/2014/main" id="{0D0919DA-C095-4F2A-A42D-2B12B44DED77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53">
              <a:extLst>
                <a:ext uri="{FF2B5EF4-FFF2-40B4-BE49-F238E27FC236}">
                  <a16:creationId xmlns:a16="http://schemas.microsoft.com/office/drawing/2014/main" id="{1C5DF171-85C8-4246-93D9-A11F99AB4ABE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54">
              <a:extLst>
                <a:ext uri="{FF2B5EF4-FFF2-40B4-BE49-F238E27FC236}">
                  <a16:creationId xmlns:a16="http://schemas.microsoft.com/office/drawing/2014/main" id="{7B4C4D5E-F3F7-4729-9338-DC15631812D7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579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9" y="1007587"/>
            <a:ext cx="5496541" cy="40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683767"/>
            <a:ext cx="8520600" cy="572700"/>
          </a:xfrm>
        </p:spPr>
        <p:txBody>
          <a:bodyPr/>
          <a:lstStyle/>
          <a:p>
            <a:r>
              <a:rPr lang="en-US" dirty="0"/>
              <a:t>Images used for the slides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386796"/>
            <a:ext cx="8832300" cy="2765400"/>
          </a:xfrm>
        </p:spPr>
        <p:txBody>
          <a:bodyPr/>
          <a:lstStyle/>
          <a:p>
            <a:r>
              <a:rPr lang="en-US" sz="1050" dirty="0">
                <a:solidFill>
                  <a:schemeClr val="bg1"/>
                </a:solidFill>
              </a:rPr>
              <a:t>https://www.hamburg.com/academic-libraries/#:~:text=Academic%20Libraries%20Hamburg%20University%20of%20Technology%20Library</a:t>
            </a:r>
          </a:p>
          <a:p>
            <a:endParaRPr lang="en-US" altLang="ko-KR" sz="105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http://www.lisbdnet.com/need-of-information-literacy-skills/</a:t>
            </a:r>
          </a:p>
          <a:p>
            <a:endParaRPr lang="en-US" altLang="ko-KR" sz="105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https://irdlonline.org/key-words-of-the-2017-irdl-applications/</a:t>
            </a:r>
          </a:p>
          <a:p>
            <a:endParaRPr lang="en-US" altLang="ko-KR" sz="105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https://www.lacesmagnetschool.org/apps/pages/index.jsp?uREC_ID=32236&amp;type=d&amp;pREC_ID=165571#:~:text=What%20do%20Teacher%20Librarians%20do?%20Teacher%20Librarians%20specialize%20in%20teaching</a:t>
            </a:r>
          </a:p>
          <a:p>
            <a:endParaRPr lang="en-US" altLang="ko-KR" sz="105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https://koolkatscience.net/stem/21st-century-skills/#:~:text=The%20skills%20and%20understandings%20identified%20by%20educators%20and%20businesses%20as</a:t>
            </a:r>
          </a:p>
          <a:p>
            <a:r>
              <a:rPr lang="en-US" sz="1050" dirty="0">
                <a:solidFill>
                  <a:schemeClr val="bg1"/>
                </a:solidFill>
              </a:rPr>
              <a:t>https://www.researchgate.net/figure/The-ACRL-Framework-for-Information-Literacy-and-the-Six-Major-Frames-From-Burress-T_fig6_320992321</a:t>
            </a:r>
          </a:p>
          <a:p>
            <a:endParaRPr lang="en-US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https://www.researchgate.net/figure/SCONUL-Seven-Pillars-of-Information-Literacy-2011_fig1_274992567#:~:text=SCONUL%20Seven%20Pillars%20of%20Information%20Literacy%20(2011)</a:t>
            </a:r>
          </a:p>
          <a:p>
            <a:endParaRPr lang="en-US" sz="105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https://www.pinterest.com/pin/434949276495951408/</a:t>
            </a:r>
          </a:p>
          <a:p>
            <a:endParaRPr lang="en-US" altLang="ko-KR" dirty="0">
              <a:solidFill>
                <a:schemeClr val="accent2"/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8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023a5e0d6_0_20"/>
          <p:cNvSpPr/>
          <p:nvPr/>
        </p:nvSpPr>
        <p:spPr>
          <a:xfrm>
            <a:off x="1328400" y="1499663"/>
            <a:ext cx="6487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>
                <a:solidFill>
                  <a:srgbClr val="935739"/>
                </a:solidFill>
                <a:latin typeface="Arial Black"/>
                <a:ea typeface="Arial Black"/>
                <a:cs typeface="Arial Black"/>
                <a:sym typeface="Arial Black"/>
              </a:rPr>
              <a:t>IX Eurasian Academic Libraries Conference “Alive to Changes: Engage. Embrace. Ensure”</a:t>
            </a:r>
            <a:endParaRPr sz="8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>
                <a:solidFill>
                  <a:srgbClr val="935739"/>
                </a:solidFill>
                <a:latin typeface="Arial Black"/>
                <a:ea typeface="Arial Black"/>
                <a:cs typeface="Arial Black"/>
                <a:sym typeface="Arial Black"/>
              </a:rPr>
              <a:t>30 September - 2 October | 2020</a:t>
            </a:r>
            <a:endParaRPr sz="800"/>
          </a:p>
        </p:txBody>
      </p:sp>
      <p:sp>
        <p:nvSpPr>
          <p:cNvPr id="65" name="Google Shape;65;g9023a5e0d6_0_20"/>
          <p:cNvSpPr/>
          <p:nvPr/>
        </p:nvSpPr>
        <p:spPr>
          <a:xfrm>
            <a:off x="3724050" y="140900"/>
            <a:ext cx="1633500" cy="13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9023a5e0d6_0_20"/>
          <p:cNvSpPr txBox="1"/>
          <p:nvPr/>
        </p:nvSpPr>
        <p:spPr>
          <a:xfrm>
            <a:off x="1328400" y="3176525"/>
            <a:ext cx="67476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8F8F8F"/>
              </a:solidFill>
            </a:endParaRPr>
          </a:p>
        </p:txBody>
      </p:sp>
      <p:pic>
        <p:nvPicPr>
          <p:cNvPr id="69" name="Google Shape;69;g9023a5e0d6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5755" y="4577865"/>
            <a:ext cx="1593691" cy="3946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9023a5e0d6_0_20"/>
          <p:cNvSpPr txBox="1"/>
          <p:nvPr/>
        </p:nvSpPr>
        <p:spPr>
          <a:xfrm>
            <a:off x="1376711" y="2245709"/>
            <a:ext cx="6390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8F8F8F"/>
                </a:solidFill>
              </a:rPr>
              <a:t>THANK YOU FOR LISTENING!</a:t>
            </a:r>
            <a:endParaRPr sz="2400" b="1">
              <a:solidFill>
                <a:srgbClr val="8F8F8F"/>
              </a:solidFill>
            </a:endParaRPr>
          </a:p>
        </p:txBody>
      </p:sp>
      <p:pic>
        <p:nvPicPr>
          <p:cNvPr id="11" name="Google Shape;52;g9023a5e0d6_0_8"/>
          <p:cNvPicPr preferRelativeResize="0"/>
          <p:nvPr/>
        </p:nvPicPr>
        <p:blipFill rotWithShape="1">
          <a:blip r:embed="rId4">
            <a:alphaModFix/>
          </a:blip>
          <a:srcRect l="3451" t="5194" r="10689" b="5400"/>
          <a:stretch/>
        </p:blipFill>
        <p:spPr>
          <a:xfrm>
            <a:off x="289239" y="468409"/>
            <a:ext cx="1633499" cy="79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4;g9023a5e0d6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0270" y="468422"/>
            <a:ext cx="871792" cy="7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3;p1"/>
          <p:cNvPicPr preferRelativeResize="0"/>
          <p:nvPr/>
        </p:nvPicPr>
        <p:blipFill rotWithShape="1">
          <a:blip r:embed="rId6">
            <a:alphaModFix/>
            <a:lum/>
          </a:blip>
          <a:srcRect/>
          <a:stretch/>
        </p:blipFill>
        <p:spPr>
          <a:xfrm>
            <a:off x="7683551" y="506571"/>
            <a:ext cx="1072925" cy="758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6;g9023a5e0d6_0_8"/>
          <p:cNvSpPr txBox="1"/>
          <p:nvPr/>
        </p:nvSpPr>
        <p:spPr>
          <a:xfrm>
            <a:off x="2853824" y="3399630"/>
            <a:ext cx="6747600" cy="165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smtClean="0">
                <a:solidFill>
                  <a:srgbClr val="935739"/>
                </a:solidFill>
              </a:rPr>
              <a:t>Kamola Ibragimova</a:t>
            </a:r>
            <a:endParaRPr sz="1500" b="1" dirty="0">
              <a:solidFill>
                <a:srgbClr val="93573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rgbClr val="935739"/>
                </a:solidFill>
              </a:rPr>
              <a:t>                Head of LRC Enhancement Unit,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rgbClr val="935739"/>
                </a:solidFill>
              </a:rPr>
              <a:t> </a:t>
            </a:r>
            <a:r>
              <a:rPr lang="en-US" i="1" dirty="0" smtClean="0">
                <a:solidFill>
                  <a:srgbClr val="935739"/>
                </a:solidFill>
              </a:rPr>
              <a:t>Westminster International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rgbClr val="935739"/>
                </a:solidFill>
              </a:rPr>
              <a:t>University in Tashkent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935739"/>
                </a:solidFill>
              </a:rPr>
              <a:t>Tashkent, Uzbekistan</a:t>
            </a:r>
            <a:endParaRPr dirty="0">
              <a:solidFill>
                <a:srgbClr val="935739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n-US" dirty="0" smtClean="0">
                <a:solidFill>
                  <a:srgbClr val="935739"/>
                </a:solidFill>
              </a:rPr>
              <a:t>k.ibragimova@wiut.uz</a:t>
            </a:r>
            <a:endParaRPr lang="en-US" dirty="0">
              <a:solidFill>
                <a:srgbClr val="93573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35739"/>
              </a:solidFill>
            </a:endParaRPr>
          </a:p>
        </p:txBody>
      </p:sp>
      <p:sp>
        <p:nvSpPr>
          <p:cNvPr id="14" name="Google Shape;56;g9023a5e0d6_0_8"/>
          <p:cNvSpPr txBox="1"/>
          <p:nvPr/>
        </p:nvSpPr>
        <p:spPr>
          <a:xfrm>
            <a:off x="809827" y="3425439"/>
            <a:ext cx="3352270" cy="109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err="1" smtClean="0">
                <a:solidFill>
                  <a:srgbClr val="935739"/>
                </a:solidFill>
              </a:rPr>
              <a:t>Viktoriya</a:t>
            </a:r>
            <a:r>
              <a:rPr lang="en-US" sz="1500" b="1" dirty="0" smtClean="0">
                <a:solidFill>
                  <a:srgbClr val="935739"/>
                </a:solidFill>
              </a:rPr>
              <a:t> </a:t>
            </a:r>
            <a:r>
              <a:rPr lang="en-US" sz="1500" b="1" dirty="0" err="1" smtClean="0">
                <a:solidFill>
                  <a:srgbClr val="935739"/>
                </a:solidFill>
              </a:rPr>
              <a:t>Levinskaya</a:t>
            </a:r>
            <a:endParaRPr sz="1500" b="1" dirty="0">
              <a:solidFill>
                <a:srgbClr val="93573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rgbClr val="935739"/>
                </a:solidFill>
              </a:rPr>
              <a:t>Deputy Rector, TEAM university</a:t>
            </a:r>
            <a:endParaRPr i="1" dirty="0">
              <a:solidFill>
                <a:srgbClr val="93573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935739"/>
                </a:solidFill>
              </a:rPr>
              <a:t>Tashkent, Uzbekistan</a:t>
            </a:r>
            <a:endParaRPr dirty="0">
              <a:solidFill>
                <a:srgbClr val="935739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n-US" dirty="0" smtClean="0">
                <a:solidFill>
                  <a:srgbClr val="935739"/>
                </a:solidFill>
              </a:rPr>
              <a:t>victoriya.levinskaya@teamuni.uz</a:t>
            </a:r>
            <a:endParaRPr lang="en-US" dirty="0">
              <a:solidFill>
                <a:srgbClr val="93573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3573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Westminster International University in Tashkent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Resource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93" y="1803475"/>
            <a:ext cx="4661807" cy="31078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9857" y="2968437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cs typeface="Arial" pitchFamily="34" charset="0"/>
              </a:rPr>
              <a:t>Founded     in 2002</a:t>
            </a:r>
          </a:p>
          <a:p>
            <a:r>
              <a:rPr lang="en-US" altLang="ko-KR" dirty="0">
                <a:solidFill>
                  <a:schemeClr val="bg2"/>
                </a:solidFill>
                <a:cs typeface="Arial" pitchFamily="34" charset="0"/>
              </a:rPr>
              <a:t>Staff           15</a:t>
            </a:r>
          </a:p>
          <a:p>
            <a:r>
              <a:rPr lang="en-US" altLang="ko-KR" dirty="0">
                <a:solidFill>
                  <a:schemeClr val="bg2"/>
                </a:solidFill>
                <a:cs typeface="Arial" pitchFamily="34" charset="0"/>
              </a:rPr>
              <a:t>Patrons      4.500</a:t>
            </a:r>
          </a:p>
          <a:p>
            <a:r>
              <a:rPr lang="en-US" altLang="ko-KR" dirty="0">
                <a:solidFill>
                  <a:schemeClr val="bg2"/>
                </a:solidFill>
                <a:cs typeface="Arial" pitchFamily="34" charset="0"/>
              </a:rPr>
              <a:t>Services    resource provision, research</a:t>
            </a:r>
          </a:p>
          <a:p>
            <a:r>
              <a:rPr lang="en-US" altLang="ko-KR" dirty="0">
                <a:solidFill>
                  <a:schemeClr val="bg2"/>
                </a:solidFill>
                <a:cs typeface="Arial" pitchFamily="34" charset="0"/>
              </a:rPr>
              <a:t>                  support, IDL training, Reading </a:t>
            </a:r>
          </a:p>
          <a:p>
            <a:r>
              <a:rPr lang="en-US" altLang="ko-KR" dirty="0">
                <a:solidFill>
                  <a:schemeClr val="bg2"/>
                </a:solidFill>
                <a:cs typeface="Arial" pitchFamily="34" charset="0"/>
              </a:rPr>
              <a:t>                  Club</a:t>
            </a: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Libraries  </a:t>
            </a:r>
            <a:r>
              <a:rPr lang="en-US" dirty="0"/>
              <a:t>nowadays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027" y="-351012"/>
            <a:ext cx="3999900" cy="276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00" y="1776472"/>
            <a:ext cx="4089299" cy="3069700"/>
          </a:xfrm>
          <a:prstGeom prst="rect">
            <a:avLst/>
          </a:prstGeom>
        </p:spPr>
      </p:pic>
      <p:sp>
        <p:nvSpPr>
          <p:cNvPr id="6" name="AutoShape 92">
            <a:extLst>
              <a:ext uri="{FF2B5EF4-FFF2-40B4-BE49-F238E27FC236}">
                <a16:creationId xmlns:a16="http://schemas.microsoft.com/office/drawing/2014/main" id="{B4580CB7-9C88-4E6B-800D-1F6869B348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3806" y="2702729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EE072941-1B2B-4D65-B113-B425E0B96D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28820" y="3785716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8" name="AutoShape 92">
            <a:extLst>
              <a:ext uri="{FF2B5EF4-FFF2-40B4-BE49-F238E27FC236}">
                <a16:creationId xmlns:a16="http://schemas.microsoft.com/office/drawing/2014/main" id="{268EAE6A-AE52-4C88-A52B-AECC69F54C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78315" y="3756330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9" name="AutoShape 92">
            <a:extLst>
              <a:ext uri="{FF2B5EF4-FFF2-40B4-BE49-F238E27FC236}">
                <a16:creationId xmlns:a16="http://schemas.microsoft.com/office/drawing/2014/main" id="{FB09B2C5-514D-4E46-86A7-105001574A9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68190" y="2702729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4544FADC-38C1-495C-81EB-2FDB56E17421}"/>
              </a:ext>
            </a:extLst>
          </p:cNvPr>
          <p:cNvSpPr>
            <a:spLocks noChangeAspect="1"/>
          </p:cNvSpPr>
          <p:nvPr/>
        </p:nvSpPr>
        <p:spPr>
          <a:xfrm>
            <a:off x="468854" y="2811997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2F39D9-1CE4-4A28-818B-256F89877FD3}"/>
              </a:ext>
            </a:extLst>
          </p:cNvPr>
          <p:cNvSpPr txBox="1"/>
          <p:nvPr/>
        </p:nvSpPr>
        <p:spPr>
          <a:xfrm>
            <a:off x="1523156" y="3302288"/>
            <a:ext cx="125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Printed resources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477304-BA74-4A74-8CF1-A2570042D7E4}"/>
              </a:ext>
            </a:extLst>
          </p:cNvPr>
          <p:cNvSpPr txBox="1"/>
          <p:nvPr/>
        </p:nvSpPr>
        <p:spPr>
          <a:xfrm>
            <a:off x="1483786" y="434245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Librarians as information providers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16E49-5389-4F1C-89A2-1362F26D80A9}"/>
              </a:ext>
            </a:extLst>
          </p:cNvPr>
          <p:cNvSpPr txBox="1"/>
          <p:nvPr/>
        </p:nvSpPr>
        <p:spPr>
          <a:xfrm>
            <a:off x="3123547" y="4339318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Academic librarians-trainers.</a:t>
            </a:r>
            <a:r>
              <a:rPr lang="ko-KR" altLang="en-US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938568" y="2768676"/>
            <a:ext cx="419910" cy="3894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2044027" y="3855330"/>
            <a:ext cx="208992" cy="50614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3571453" y="3809326"/>
            <a:ext cx="354923" cy="45473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7"/>
          <p:cNvSpPr/>
          <p:nvPr/>
        </p:nvSpPr>
        <p:spPr>
          <a:xfrm>
            <a:off x="195175" y="3311322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Digital </a:t>
            </a:r>
            <a:endParaRPr lang="en-US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resources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963145"/>
            <a:ext cx="5152929" cy="27654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“Information literacy is a set of abilities requiring individuals to recognize when information is needed and have the </a:t>
            </a:r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>ability </a:t>
            </a:r>
            <a:r>
              <a:rPr lang="en-US" b="1" dirty="0"/>
              <a:t>to locate, evaluate and use </a:t>
            </a:r>
            <a:endParaRPr lang="en-US" b="1" dirty="0" smtClean="0"/>
          </a:p>
          <a:p>
            <a:pPr marL="114300" indent="0">
              <a:buNone/>
            </a:pPr>
            <a:r>
              <a:rPr lang="en-US" b="1" dirty="0" smtClean="0"/>
              <a:t>effectively </a:t>
            </a:r>
            <a:r>
              <a:rPr lang="en-US" b="1" dirty="0"/>
              <a:t>the needed information” </a:t>
            </a:r>
          </a:p>
          <a:p>
            <a:endParaRPr lang="en-US" b="1" dirty="0"/>
          </a:p>
          <a:p>
            <a:pPr marL="114300" indent="0">
              <a:buNone/>
            </a:pPr>
            <a:r>
              <a:rPr lang="en-US" b="1" dirty="0"/>
              <a:t>(Association of College and Research Libraries, 2000).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62" y="1963145"/>
            <a:ext cx="3929506" cy="25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6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786" y="539501"/>
            <a:ext cx="8520600" cy="572700"/>
          </a:xfrm>
        </p:spPr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Skills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8" y="1474555"/>
            <a:ext cx="3664044" cy="35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7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ACRL framework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" y="1632491"/>
            <a:ext cx="3731172" cy="31073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32400" y="100758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SCONUL framework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95" y="1632491"/>
            <a:ext cx="3055801" cy="31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7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11" y="889942"/>
            <a:ext cx="5141839" cy="35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8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65" y="1208690"/>
            <a:ext cx="6944670" cy="31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1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6" y="842891"/>
            <a:ext cx="7162547" cy="41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67837"/>
      </p:ext>
    </p:extLst>
  </p:cSld>
  <p:clrMapOvr>
    <a:masterClrMapping/>
  </p:clrMapOvr>
</p:sld>
</file>

<file path=ppt/theme/theme1.xml><?xml version="1.0" encoding="utf-8"?>
<a:theme xmlns:a="http://schemas.openxmlformats.org/drawingml/2006/main" name="NU white  theme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299</Words>
  <Application>Microsoft Office PowerPoint</Application>
  <PresentationFormat>On-screen Show (16:9)</PresentationFormat>
  <Paragraphs>77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 Black</vt:lpstr>
      <vt:lpstr>Arial</vt:lpstr>
      <vt:lpstr>맑은 고딕</vt:lpstr>
      <vt:lpstr>NU white  theme</vt:lpstr>
      <vt:lpstr>PowerPoint Presentation</vt:lpstr>
      <vt:lpstr>Westminster International University in Tashkent</vt:lpstr>
      <vt:lpstr>Academic Libraries  nowadays </vt:lpstr>
      <vt:lpstr>PowerPoint Presentation</vt:lpstr>
      <vt:lpstr>21st Century Skills </vt:lpstr>
      <vt:lpstr>ACRL framework </vt:lpstr>
      <vt:lpstr>PowerPoint Presentation</vt:lpstr>
      <vt:lpstr>PowerPoint Presentation</vt:lpstr>
      <vt:lpstr>PowerPoint Presentation</vt:lpstr>
      <vt:lpstr>Main findings </vt:lpstr>
      <vt:lpstr>PowerPoint Presentation</vt:lpstr>
      <vt:lpstr>Images used for the slides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Ainur Abikenova</dc:creator>
  <cp:lastModifiedBy>Kamola Ibragimova</cp:lastModifiedBy>
  <cp:revision>10</cp:revision>
  <dcterms:modified xsi:type="dcterms:W3CDTF">2020-08-27T10:43:31Z</dcterms:modified>
</cp:coreProperties>
</file>